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0" r:id="rId4"/>
    <p:sldId id="271" r:id="rId5"/>
    <p:sldId id="264" r:id="rId6"/>
    <p:sldId id="266" r:id="rId7"/>
    <p:sldId id="258" r:id="rId8"/>
    <p:sldId id="265" r:id="rId9"/>
    <p:sldId id="260" r:id="rId10"/>
    <p:sldId id="272" r:id="rId11"/>
    <p:sldId id="268" r:id="rId12"/>
    <p:sldId id="259" r:id="rId13"/>
    <p:sldId id="261" r:id="rId14"/>
    <p:sldId id="262" r:id="rId15"/>
    <p:sldId id="267" r:id="rId16"/>
    <p:sldId id="273" r:id="rId17"/>
    <p:sldId id="269" r:id="rId18"/>
    <p:sldId id="275" r:id="rId19"/>
    <p:sldId id="276" r:id="rId20"/>
    <p:sldId id="263" r:id="rId21"/>
    <p:sldId id="274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666" y="-36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D927AB8-3FFF-4060-8261-CD545F1A6017}" type="datetimeFigureOut">
              <a:rPr lang="ru-RU" smtClean="0"/>
              <a:pPr/>
              <a:t>22.10.2024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2D48251-2E79-4A20-9289-F85F465149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8084ED732DF234933EACD70EFE2A6FD717CE279B3E98E85C10A91A837q728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Хезм</a:t>
            </a:r>
            <a:r>
              <a:rPr lang="tt-RU" dirty="0" smtClean="0"/>
              <a:t>әтне саклау – өстенлекле юнәлеш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t-RU" dirty="0" smtClean="0"/>
              <a:t>Балык Бистәсе районы Ямаш төп гомуми белем мәктәбендә коллектив килешү шартларының үтәлеше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айт проф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Татарстан </a:t>
            </a:r>
            <a:r>
              <a:rPr lang="ru-RU" sz="2400" dirty="0" err="1" smtClean="0"/>
              <a:t>Республикасы</a:t>
            </a:r>
            <a:r>
              <a:rPr lang="ru-RU" sz="2400" dirty="0" smtClean="0"/>
              <a:t> Балык </a:t>
            </a:r>
            <a:r>
              <a:rPr lang="ru-RU" sz="2400" dirty="0" err="1" smtClean="0"/>
              <a:t>Бист</a:t>
            </a:r>
            <a:r>
              <a:rPr lang="tt-RU" sz="2400" dirty="0" smtClean="0"/>
              <a:t>әсе муни</a:t>
            </a:r>
            <a:r>
              <a:rPr lang="ru-RU" sz="2400" dirty="0" err="1" smtClean="0"/>
              <a:t>ципаль</a:t>
            </a:r>
            <a:r>
              <a:rPr lang="ru-RU" sz="2400" dirty="0" smtClean="0"/>
              <a:t> </a:t>
            </a:r>
            <a:r>
              <a:rPr lang="tt-RU" sz="2400" dirty="0" smtClean="0"/>
              <a:t>районының мәгариф хезмәткәрләре профсоюз оешмасы Советының сайты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4-10-22_20-44-5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481138"/>
            <a:ext cx="8046155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Хезмәтне саклау буенча инструк</a:t>
            </a:r>
            <a:r>
              <a:rPr lang="ru-RU" dirty="0" err="1" smtClean="0"/>
              <a:t>ц</a:t>
            </a:r>
            <a:r>
              <a:rPr lang="tt-RU" dirty="0" smtClean="0"/>
              <a:t>ияләр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Вазыйфаи</a:t>
            </a:r>
            <a:r>
              <a:rPr lang="ru-RU" dirty="0" smtClean="0"/>
              <a:t> </a:t>
            </a:r>
            <a:r>
              <a:rPr lang="ru-RU" dirty="0" err="1" smtClean="0"/>
              <a:t>һәм хезмәтне саклау</a:t>
            </a:r>
            <a:r>
              <a:rPr lang="ru-RU" dirty="0" smtClean="0"/>
              <a:t> </a:t>
            </a:r>
            <a:r>
              <a:rPr lang="ru-RU" dirty="0" err="1" smtClean="0"/>
              <a:t>инструкциял</a:t>
            </a:r>
            <a:r>
              <a:rPr lang="tt-RU" dirty="0" smtClean="0"/>
              <a:t>әре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22_10133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457200" y="1484782"/>
            <a:ext cx="4040188" cy="3816425"/>
          </a:xfrm>
        </p:spPr>
      </p:pic>
      <p:pic>
        <p:nvPicPr>
          <p:cNvPr id="8" name="Содержимое 7" descr="20241022_09305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4645023" y="1412776"/>
            <a:ext cx="4041775" cy="388843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Янгын куркынычсызлыгы буенча өйрәнүләр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tt-RU" dirty="0" smtClean="0">
                <a:solidFill>
                  <a:srgbClr val="FF0000"/>
                </a:solidFill>
              </a:rPr>
              <a:t>Утсүндергечтән файдалану күнекмәләре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-20241022-WA000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0436"/>
            <a:ext cx="4040188" cy="3030141"/>
          </a:xfrm>
        </p:spPr>
      </p:pic>
      <p:pic>
        <p:nvPicPr>
          <p:cNvPr id="9" name="Содержимое 8" descr="IMG-20241022-WA000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99841"/>
            <a:ext cx="4041775" cy="303133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Янгын куркынычсызлыгы буенча өйрәнүләр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-20241022-WA000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0436"/>
            <a:ext cx="4040188" cy="3030141"/>
          </a:xfrm>
        </p:spPr>
      </p:pic>
      <p:pic>
        <p:nvPicPr>
          <p:cNvPr id="8" name="Содержимое 7" descr="IMG-20241022-WA000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1899841"/>
            <a:ext cx="4041775" cy="3031331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Янгын куркынычсызлыгы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19_11473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10509011">
            <a:off x="457200" y="1900436"/>
            <a:ext cx="4040188" cy="3030141"/>
          </a:xfrm>
        </p:spPr>
      </p:pic>
      <p:pic>
        <p:nvPicPr>
          <p:cNvPr id="8" name="Содержимое 7" descr="20241022_0932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6115568">
            <a:off x="4029689" y="1927004"/>
            <a:ext cx="4706569" cy="443766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Укучыларга юл йөрү кагыйдәләрен өйрәтү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22_08494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72521" y="1737836"/>
            <a:ext cx="4769893" cy="4085047"/>
          </a:xfrm>
        </p:spPr>
      </p:pic>
      <p:pic>
        <p:nvPicPr>
          <p:cNvPr id="8" name="Содержимое 7" descr="20241022_08495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4645023" y="1556791"/>
            <a:ext cx="4041775" cy="403244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Биналарны</a:t>
            </a:r>
            <a:r>
              <a:rPr lang="tt-RU" dirty="0" smtClean="0"/>
              <a:t>ң сакланышын тәэмин итү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G-20241019-WA000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4040188" cy="3096344"/>
          </a:xfrm>
        </p:spPr>
      </p:pic>
      <p:pic>
        <p:nvPicPr>
          <p:cNvPr id="8" name="Содержимое 7" descr="IMG-20241019-WA000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557290" y="1444625"/>
            <a:ext cx="2831133" cy="39417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0241019_12205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6392500">
            <a:off x="72732" y="1975408"/>
            <a:ext cx="3285520" cy="2464140"/>
          </a:xfrm>
        </p:spPr>
      </p:pic>
      <p:pic>
        <p:nvPicPr>
          <p:cNvPr id="8" name="Содержимое 7" descr="20241019_1221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4646804">
            <a:off x="5837995" y="1540366"/>
            <a:ext cx="2990660" cy="248374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Индивидуал</a:t>
            </a:r>
            <a:r>
              <a:rPr lang="ru-RU" dirty="0" err="1" smtClean="0"/>
              <a:t>ь</a:t>
            </a:r>
            <a:r>
              <a:rPr lang="tt-RU" dirty="0" smtClean="0"/>
              <a:t> саклану чаралары</a:t>
            </a:r>
            <a:endParaRPr lang="ru-RU" dirty="0"/>
          </a:p>
        </p:txBody>
      </p:sp>
      <p:pic>
        <p:nvPicPr>
          <p:cNvPr id="1026" name="Picture 2" descr="D:\Documents\Профсоюз\2024\выступление\20241022_093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708920"/>
            <a:ext cx="4198243" cy="3889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Хезм</a:t>
            </a:r>
            <a:r>
              <a:rPr lang="tt-RU" dirty="0" smtClean="0"/>
              <a:t>әтне саклау дәресләре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9" descr="20240215_11474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26221"/>
            <a:ext cx="2448272" cy="1836204"/>
          </a:xfrm>
        </p:spPr>
      </p:pic>
      <p:pic>
        <p:nvPicPr>
          <p:cNvPr id="11" name="Содержимое 10" descr="20241021_08513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580112" y="1899842"/>
            <a:ext cx="3106688" cy="2330016"/>
          </a:xfrm>
        </p:spPr>
      </p:pic>
      <p:pic>
        <p:nvPicPr>
          <p:cNvPr id="2050" name="Picture 2" descr="D:\Documents\Профсоюз\2024\выступление\IMG-20241001-WA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573016"/>
            <a:ext cx="3639840" cy="2729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83005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Ямаш</a:t>
            </a:r>
            <a:r>
              <a:rPr lang="ru-RU" dirty="0" smtClean="0"/>
              <a:t> </a:t>
            </a:r>
            <a:r>
              <a:rPr lang="ru-RU" dirty="0" err="1" smtClean="0"/>
              <a:t>төп гомуми</a:t>
            </a:r>
            <a:r>
              <a:rPr lang="ru-RU" dirty="0" smtClean="0"/>
              <a:t> </a:t>
            </a:r>
            <a:r>
              <a:rPr lang="ru-RU" dirty="0" err="1" smtClean="0"/>
              <a:t>белем</a:t>
            </a:r>
            <a:r>
              <a:rPr lang="ru-RU" dirty="0" smtClean="0"/>
              <a:t> </a:t>
            </a:r>
            <a:r>
              <a:rPr lang="ru-RU" dirty="0" err="1" smtClean="0"/>
              <a:t>мәктәбе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Укучылар белән инструк</a:t>
            </a:r>
            <a:r>
              <a:rPr lang="ru-RU" dirty="0" err="1" smtClean="0"/>
              <a:t>ция</a:t>
            </a:r>
            <a:r>
              <a:rPr lang="ru-RU" dirty="0" smtClean="0"/>
              <a:t> </a:t>
            </a:r>
            <a:r>
              <a:rPr lang="tt-RU" dirty="0" smtClean="0"/>
              <a:t>үткәрү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22_10151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457200" y="1484782"/>
            <a:ext cx="4040188" cy="3816425"/>
          </a:xfrm>
        </p:spPr>
      </p:pic>
      <p:pic>
        <p:nvPicPr>
          <p:cNvPr id="8" name="Содержимое 7" descr="20241022_10153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1601920">
            <a:off x="4645025" y="1899841"/>
            <a:ext cx="4041775" cy="303133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Куркынычсызлыкны тәэмин итүче чаралар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22_08515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457200" y="1412774"/>
            <a:ext cx="4040188" cy="3960441"/>
          </a:xfrm>
        </p:spPr>
      </p:pic>
      <p:pic>
        <p:nvPicPr>
          <p:cNvPr id="8" name="Содержимое 7" descr="20241022_10151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4645023" y="1412775"/>
            <a:ext cx="4041775" cy="3888431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232248"/>
          </a:xfrm>
        </p:spPr>
        <p:txBody>
          <a:bodyPr>
            <a:noAutofit/>
          </a:bodyPr>
          <a:lstStyle/>
          <a:p>
            <a:r>
              <a:rPr lang="tt-RU" sz="3200" dirty="0" smtClean="0"/>
              <a:t> Югарыда әйтелгәннәрдән чыгып мәгариф хезмәткәрләре профсоюз оешмасы Советы эшчәнлеген кәнәгатьләнерлек дип саныйм.</a:t>
            </a:r>
            <a:endParaRPr lang="ru-RU" sz="3200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Исходя из вышесказанного, считаю деятельность Совета профсоюзной организации работников образования удовлетворительной.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ИГЪТИБАРЫГЫЗ ӨЧЕН РӘХМӘТ!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олож о пп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807144">
            <a:off x="1603249" y="2067089"/>
            <a:ext cx="5326251" cy="39946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Беренчел</a:t>
            </a:r>
            <a:r>
              <a:rPr lang="ru-RU" dirty="0" smtClean="0"/>
              <a:t> профсоюз </a:t>
            </a:r>
            <a:r>
              <a:rPr lang="ru-RU" dirty="0" err="1" smtClean="0"/>
              <a:t>оешмасы</a:t>
            </a:r>
            <a:r>
              <a:rPr lang="ru-RU" dirty="0" smtClean="0"/>
              <a:t> </a:t>
            </a:r>
            <a:r>
              <a:rPr lang="ru-RU" dirty="0" err="1" smtClean="0"/>
              <a:t>турында</a:t>
            </a:r>
            <a:r>
              <a:rPr lang="ru-RU" dirty="0" smtClean="0"/>
              <a:t> положение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омисс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6382353">
            <a:off x="2241187" y="2398337"/>
            <a:ext cx="5079628" cy="380972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Хезм</a:t>
            </a:r>
            <a:r>
              <a:rPr lang="tt-RU" dirty="0" smtClean="0"/>
              <a:t>әтне саклау комиссиясе турында поло</a:t>
            </a:r>
            <a:r>
              <a:rPr lang="ru-RU" dirty="0" err="1" smtClean="0"/>
              <a:t>жение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Хезмәтне саклау буенча стендлар һәм плакатлар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19_12182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929672">
            <a:off x="150369" y="1863753"/>
            <a:ext cx="4315595" cy="3329680"/>
          </a:xfrm>
        </p:spPr>
      </p:pic>
      <p:pic>
        <p:nvPicPr>
          <p:cNvPr id="8" name="Содержимое 7" descr="20241019_11490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4348621">
            <a:off x="4361546" y="1985923"/>
            <a:ext cx="4442703" cy="333202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t-RU" dirty="0" smtClean="0"/>
              <a:t>Хезмәтне саклау буенча стендлар һәм плакатлар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241019_11492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044947">
            <a:off x="54524" y="1706404"/>
            <a:ext cx="4461984" cy="4133040"/>
          </a:xfrm>
        </p:spPr>
      </p:pic>
      <p:pic>
        <p:nvPicPr>
          <p:cNvPr id="8" name="Содержимое 7" descr="20241019_12145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4373558">
            <a:off x="4810606" y="1180704"/>
            <a:ext cx="4041775" cy="436767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Коллектив килешү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t-RU" dirty="0" smtClean="0"/>
              <a:t>2024-2027 еллар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0241019_093845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062241">
            <a:off x="457200" y="1974588"/>
            <a:ext cx="4040188" cy="2881836"/>
          </a:xfrm>
        </p:spPr>
      </p:pic>
      <p:pic>
        <p:nvPicPr>
          <p:cNvPr id="8" name="Содержимое 7" descr="20241019_09390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 rot="6104100">
            <a:off x="4645025" y="1959453"/>
            <a:ext cx="4041775" cy="291210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колдог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481138"/>
            <a:ext cx="6840760" cy="5116214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dirty="0" smtClean="0"/>
              <a:t>Коллектив килешүнең хезмәтне саклауга багышланган бүлеге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 numCol="2">
            <a:normAutofit fontScale="25000" lnSpcReduction="20000"/>
          </a:bodyPr>
          <a:lstStyle/>
          <a:p>
            <a:r>
              <a:rPr lang="ru-RU" sz="4000" b="1" dirty="0" smtClean="0"/>
              <a:t>Перечень необходимой документации по охране труда в школе и ДОУ (на 2022 год)</a:t>
            </a:r>
            <a:endParaRPr lang="ru-RU" sz="4000" dirty="0" smtClean="0"/>
          </a:p>
          <a:p>
            <a:r>
              <a:rPr lang="ru-RU" sz="4000" dirty="0" smtClean="0"/>
              <a:t> </a:t>
            </a:r>
          </a:p>
          <a:p>
            <a:r>
              <a:rPr lang="ru-RU" sz="4000" b="1" dirty="0" smtClean="0"/>
              <a:t>Документы</a:t>
            </a:r>
            <a:endParaRPr lang="ru-RU" sz="4000" dirty="0" smtClean="0"/>
          </a:p>
          <a:p>
            <a:r>
              <a:rPr lang="ru-RU" sz="4000" b="1" dirty="0" smtClean="0"/>
              <a:t>В соответствии с какими НПА должны использоваться (рекомендованы к использованию)</a:t>
            </a:r>
            <a:endParaRPr lang="ru-RU" sz="4000" dirty="0" smtClean="0"/>
          </a:p>
          <a:p>
            <a:r>
              <a:rPr lang="ru-RU" sz="4000" dirty="0" smtClean="0"/>
              <a:t>Инструкции по охране труда для сотрудников школы</a:t>
            </a:r>
          </a:p>
          <a:p>
            <a:r>
              <a:rPr lang="ru-RU" sz="4000" dirty="0" smtClean="0"/>
              <a:t>ТК РФ</a:t>
            </a:r>
          </a:p>
          <a:p>
            <a:r>
              <a:rPr lang="ru-RU" sz="4000" dirty="0" smtClean="0"/>
              <a:t>Инструкции по охране труда для сотрудников ДОУ</a:t>
            </a:r>
          </a:p>
          <a:p>
            <a:r>
              <a:rPr lang="ru-RU" sz="4000" dirty="0" smtClean="0"/>
              <a:t>Журнал учета инструкций по охране труда</a:t>
            </a:r>
          </a:p>
          <a:p>
            <a:r>
              <a:rPr lang="ru-RU" sz="4000" dirty="0" smtClean="0"/>
              <a:t>Методические рекомендации Минтруда РФ от 13.05.2004</a:t>
            </a:r>
          </a:p>
          <a:p>
            <a:r>
              <a:rPr lang="ru-RU" sz="4000" dirty="0" smtClean="0"/>
              <a:t>Журнал учета выдачи инструкций по охране труда</a:t>
            </a:r>
          </a:p>
          <a:p>
            <a:r>
              <a:rPr lang="ru-RU" sz="4000" dirty="0" smtClean="0"/>
              <a:t>Протокол проверки знаний сотрудников по охране труда</a:t>
            </a:r>
          </a:p>
          <a:p>
            <a:r>
              <a:rPr lang="ru-RU" sz="4000" u="sng" dirty="0" smtClean="0">
                <a:hlinkClick r:id="rId2"/>
              </a:rPr>
              <a:t>ГОСТ 12.0.004-2015</a:t>
            </a:r>
            <a:r>
              <a:rPr lang="ru-RU" sz="4000" dirty="0" smtClean="0"/>
              <a:t>, постановление Минтруда и Минобразования РФ от 13.01.2003 № 1/29</a:t>
            </a:r>
          </a:p>
          <a:p>
            <a:r>
              <a:rPr lang="ru-RU" sz="4000" dirty="0" smtClean="0"/>
              <a:t>Журналы регистрации инструктажей по охране труда</a:t>
            </a:r>
          </a:p>
          <a:p>
            <a:r>
              <a:rPr lang="ru-RU" sz="4000" dirty="0" smtClean="0"/>
              <a:t>Журнал регистрации несчастных случаев</a:t>
            </a:r>
          </a:p>
          <a:p>
            <a:r>
              <a:rPr lang="ru-RU" sz="4000" dirty="0" smtClean="0"/>
              <a:t>ТК РФ, постановление Минтруда России от 24.10.2002 № 73</a:t>
            </a:r>
          </a:p>
          <a:p>
            <a:r>
              <a:rPr lang="ru-RU" sz="4000" dirty="0" smtClean="0"/>
              <a:t>Положение о службе охраны труда</a:t>
            </a:r>
          </a:p>
          <a:p>
            <a:r>
              <a:rPr lang="ru-RU" sz="4000" dirty="0" smtClean="0"/>
              <a:t>ТК РФ, приказ Минтруда России от 31.01.2022 № 37</a:t>
            </a:r>
          </a:p>
          <a:p>
            <a:r>
              <a:rPr lang="ru-RU" sz="4000" dirty="0" smtClean="0"/>
              <a:t>Положение о </a:t>
            </a:r>
            <a:r>
              <a:rPr lang="ru-RU" sz="4000" dirty="0" err="1" smtClean="0"/>
              <a:t>спецоценке</a:t>
            </a:r>
            <a:r>
              <a:rPr lang="ru-RU" sz="4000" dirty="0" smtClean="0"/>
              <a:t> условий труда</a:t>
            </a:r>
          </a:p>
          <a:p>
            <a:r>
              <a:rPr lang="ru-RU" sz="4000" dirty="0" smtClean="0"/>
              <a:t>Закон от 28.12.2013 № 426-ФЗ </a:t>
            </a:r>
          </a:p>
          <a:p>
            <a:r>
              <a:rPr lang="ru-RU" sz="4000" dirty="0" smtClean="0"/>
              <a:t>Положение о комиссии по проверке знаний в области охраны труда</a:t>
            </a:r>
          </a:p>
          <a:p>
            <a:r>
              <a:rPr lang="ru-RU" sz="4000" u="sng" dirty="0" smtClean="0">
                <a:hlinkClick r:id="rId2"/>
              </a:rPr>
              <a:t>ГОСТ 12.0.004-2015</a:t>
            </a:r>
            <a:endParaRPr lang="ru-RU" sz="4000" dirty="0" smtClean="0"/>
          </a:p>
          <a:p>
            <a:r>
              <a:rPr lang="ru-RU" sz="4000" dirty="0" smtClean="0"/>
              <a:t>Положение о расследовании и учете несчастных случаев</a:t>
            </a:r>
          </a:p>
          <a:p>
            <a:r>
              <a:rPr lang="ru-RU" sz="4000" dirty="0" smtClean="0"/>
              <a:t>ТК РФ</a:t>
            </a:r>
          </a:p>
          <a:p>
            <a:r>
              <a:rPr lang="ru-RU" sz="4000" dirty="0" smtClean="0"/>
              <a:t>Положение о разработке инструкций по охране труда</a:t>
            </a:r>
          </a:p>
          <a:p>
            <a:r>
              <a:rPr lang="ru-RU" sz="4000" dirty="0" smtClean="0"/>
              <a:t>Положение об учете инструкций по охране труда</a:t>
            </a:r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Положение об использовании инструкций по охране труда</a:t>
            </a:r>
          </a:p>
          <a:p>
            <a:r>
              <a:rPr lang="ru-RU" sz="4000" dirty="0" smtClean="0"/>
              <a:t>Положение о проведении инструктажей по охране труда</a:t>
            </a:r>
          </a:p>
          <a:p>
            <a:r>
              <a:rPr lang="ru-RU" sz="4000" u="sng" dirty="0" smtClean="0">
                <a:hlinkClick r:id="rId2"/>
              </a:rPr>
              <a:t>ГОСТ 12.0.004-2015</a:t>
            </a:r>
            <a:endParaRPr lang="ru-RU" sz="4000" dirty="0" smtClean="0"/>
          </a:p>
          <a:p>
            <a:r>
              <a:rPr lang="ru-RU" sz="4000" dirty="0" smtClean="0"/>
              <a:t>План мероприятий по охране труда</a:t>
            </a:r>
          </a:p>
          <a:p>
            <a:r>
              <a:rPr lang="ru-RU" sz="4000" dirty="0" smtClean="0"/>
              <a:t>Приказ Минтруда России от 29.10.2021 № 771н</a:t>
            </a:r>
          </a:p>
          <a:p>
            <a:r>
              <a:rPr lang="ru-RU" sz="4000" dirty="0" smtClean="0"/>
              <a:t>План мероприятий по пожарной безопасности</a:t>
            </a:r>
          </a:p>
          <a:p>
            <a:r>
              <a:rPr lang="ru-RU" sz="4000" dirty="0" smtClean="0"/>
              <a:t>Приказ Минобразования РФ от 01.06.1998 № 1408</a:t>
            </a:r>
          </a:p>
          <a:p>
            <a:r>
              <a:rPr lang="ru-RU" sz="4000" dirty="0" smtClean="0"/>
              <a:t>Коллективный договор по охране труда (соглашение по охране труда)</a:t>
            </a:r>
          </a:p>
          <a:p>
            <a:r>
              <a:rPr lang="ru-RU" sz="4000" dirty="0" smtClean="0"/>
              <a:t>ТК РФ</a:t>
            </a:r>
          </a:p>
          <a:p>
            <a:r>
              <a:rPr lang="ru-RU" sz="4000" dirty="0" smtClean="0"/>
              <a:t>Приказ об организации службы охраны труда</a:t>
            </a:r>
          </a:p>
          <a:p>
            <a:r>
              <a:rPr lang="ru-RU" sz="4000" dirty="0" smtClean="0"/>
              <a:t>ТК РФ, приказ Минтруда России от 31.01.2022 № 37</a:t>
            </a:r>
          </a:p>
          <a:p>
            <a:r>
              <a:rPr lang="ru-RU" sz="4000" dirty="0" smtClean="0"/>
              <a:t>Приказ о создании комиссии по проверке знаний в области охраны труда</a:t>
            </a:r>
          </a:p>
          <a:p>
            <a:r>
              <a:rPr lang="ru-RU" sz="4000" u="sng" dirty="0" smtClean="0">
                <a:hlinkClick r:id="rId2"/>
              </a:rPr>
              <a:t>ГОСТ 12.0.004-2015</a:t>
            </a:r>
            <a:r>
              <a:rPr lang="ru-RU" sz="4000" dirty="0" smtClean="0"/>
              <a:t>, постановление Минтруда России, Минобразования России от 13.01.2003 № 1/29</a:t>
            </a:r>
          </a:p>
          <a:p>
            <a:r>
              <a:rPr lang="ru-RU" sz="4000" dirty="0" smtClean="0"/>
              <a:t>Приказ об утверждении комиссии по проведению </a:t>
            </a:r>
            <a:r>
              <a:rPr lang="ru-RU" sz="4000" dirty="0" err="1" smtClean="0"/>
              <a:t>спецоценки</a:t>
            </a:r>
            <a:r>
              <a:rPr lang="ru-RU" sz="4000" dirty="0" smtClean="0"/>
              <a:t> условий труда и порядка осуществления ее деятельности</a:t>
            </a:r>
          </a:p>
          <a:p>
            <a:r>
              <a:rPr lang="ru-RU" sz="4000" dirty="0" smtClean="0"/>
              <a:t>Закон от 28.12.2013 № 426-ФЗ </a:t>
            </a:r>
          </a:p>
          <a:p>
            <a:r>
              <a:rPr lang="ru-RU" sz="4000" dirty="0" smtClean="0"/>
              <a:t>Приказ о проведении обучения охране труда</a:t>
            </a:r>
          </a:p>
          <a:p>
            <a:r>
              <a:rPr lang="ru-RU" sz="4000" u="sng" dirty="0" smtClean="0">
                <a:hlinkClick r:id="rId2"/>
              </a:rPr>
              <a:t>ГОСТ 12.0.004-2015</a:t>
            </a:r>
            <a:r>
              <a:rPr lang="ru-RU" sz="4000" dirty="0" smtClean="0"/>
              <a:t>, закон от 29.12.2012 № 273-ФЗ, ст. 214 ТК РФ, постановление Минтруда России, Минобразования России от 13.01.2003 № 1/29</a:t>
            </a:r>
          </a:p>
          <a:p>
            <a:r>
              <a:rPr lang="ru-RU" sz="4000" dirty="0" smtClean="0"/>
              <a:t>Приказ о назначении ответственных за пожарную безопасность</a:t>
            </a:r>
          </a:p>
          <a:p>
            <a:r>
              <a:rPr lang="ru-RU" sz="4000" dirty="0" smtClean="0"/>
              <a:t>Постановление Правительства РФ от  16.09.2020 № 1479</a:t>
            </a:r>
          </a:p>
          <a:p>
            <a:r>
              <a:rPr lang="ru-RU" sz="4000" dirty="0" smtClean="0"/>
              <a:t>Приказы о назначении ответственных за </a:t>
            </a:r>
            <a:r>
              <a:rPr lang="ru-RU" sz="4000" dirty="0" err="1" smtClean="0"/>
              <a:t>электробезопасность</a:t>
            </a:r>
            <a:endParaRPr lang="ru-RU" sz="4000" dirty="0" smtClean="0"/>
          </a:p>
          <a:p>
            <a:r>
              <a:rPr lang="ru-RU" sz="4000" dirty="0" smtClean="0"/>
              <a:t>Приказ Минэнерго РФ от 13.01.2003 № 6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	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Х</a:t>
            </a:r>
            <a:r>
              <a:rPr lang="tt-RU" sz="2400" dirty="0" smtClean="0"/>
              <a:t>езмәтне саклау буенча мәктәптә булырга тиешле документлар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1359</TotalTime>
  <Words>177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Хезмәтне саклау – өстенлекле юнәлеш</vt:lpstr>
      <vt:lpstr>Ямаш төп гомуми белем мәктәбе</vt:lpstr>
      <vt:lpstr>Беренчел профсоюз оешмасы турында положение</vt:lpstr>
      <vt:lpstr>Хезмәтне саклау комиссиясе турында положение</vt:lpstr>
      <vt:lpstr>Хезмәтне саклау буенча стендлар һәм плакатлар</vt:lpstr>
      <vt:lpstr>Хезмәтне саклау буенча стендлар һәм плакатлар</vt:lpstr>
      <vt:lpstr>Коллектив килешү</vt:lpstr>
      <vt:lpstr>Коллектив килешүнең хезмәтне саклауга багышланган бүлеге</vt:lpstr>
      <vt:lpstr>Хезмәтне саклау буенча мәктәптә булырга тиешле документлар </vt:lpstr>
      <vt:lpstr>Татарстан Республикасы Балык Бистәсе муниципаль районының мәгариф хезмәткәрләре профсоюз оешмасы Советының сайты</vt:lpstr>
      <vt:lpstr>Хезмәтне саклау буенча инструкцияләр</vt:lpstr>
      <vt:lpstr>Вазыйфаи һәм хезмәтне саклау инструкцияләре</vt:lpstr>
      <vt:lpstr>Янгын куркынычсызлыгы буенча өйрәнүләр</vt:lpstr>
      <vt:lpstr>Янгын куркынычсызлыгы буенча өйрәнүләр</vt:lpstr>
      <vt:lpstr>Янгын куркынычсызлыгы</vt:lpstr>
      <vt:lpstr>Укучыларга юл йөрү кагыйдәләрен өйрәтү</vt:lpstr>
      <vt:lpstr>Биналарның сакланышын тәэмин итү</vt:lpstr>
      <vt:lpstr>Индивидуаль саклану чаралары</vt:lpstr>
      <vt:lpstr>Хезмәтне саклау дәресләре</vt:lpstr>
      <vt:lpstr>Укучылар белән инструкция үткәрү</vt:lpstr>
      <vt:lpstr>Куркынычсызлыкны тәэмин итүче чаралар</vt:lpstr>
      <vt:lpstr> Югарыда әйтелгәннәрдән чыгып мәгариф хезмәткәрләре профсоюз оешмасы Советы эшчәнлеген кәнәгатьләнерлек дип саныйм.</vt:lpstr>
      <vt:lpstr>ИГЪТИБАРЫГЫЗ ӨЧЕН РӘХМӘТ!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Хезмәтне саклау – өстенлекле юнәлеш</dc:title>
  <dc:creator>Ayrat</dc:creator>
  <cp:lastModifiedBy>Ayrat</cp:lastModifiedBy>
  <cp:revision>51</cp:revision>
  <dcterms:created xsi:type="dcterms:W3CDTF">2024-10-21T19:28:12Z</dcterms:created>
  <dcterms:modified xsi:type="dcterms:W3CDTF">2024-10-23T09:01:37Z</dcterms:modified>
</cp:coreProperties>
</file>